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308" r:id="rId3"/>
    <p:sldId id="274" r:id="rId4"/>
    <p:sldId id="289" r:id="rId5"/>
    <p:sldId id="285" r:id="rId6"/>
    <p:sldId id="259" r:id="rId7"/>
    <p:sldId id="268" r:id="rId8"/>
    <p:sldId id="294" r:id="rId9"/>
    <p:sldId id="283" r:id="rId10"/>
    <p:sldId id="295" r:id="rId11"/>
    <p:sldId id="286" r:id="rId12"/>
    <p:sldId id="275" r:id="rId13"/>
    <p:sldId id="287" r:id="rId14"/>
    <p:sldId id="276" r:id="rId15"/>
    <p:sldId id="267" r:id="rId16"/>
    <p:sldId id="297" r:id="rId17"/>
    <p:sldId id="300" r:id="rId18"/>
    <p:sldId id="299" r:id="rId19"/>
    <p:sldId id="301" r:id="rId20"/>
    <p:sldId id="307" r:id="rId21"/>
    <p:sldId id="302" r:id="rId22"/>
    <p:sldId id="306" r:id="rId23"/>
    <p:sldId id="303" r:id="rId24"/>
    <p:sldId id="311" r:id="rId25"/>
    <p:sldId id="312" r:id="rId26"/>
    <p:sldId id="313" r:id="rId27"/>
    <p:sldId id="269" r:id="rId28"/>
    <p:sldId id="310" r:id="rId29"/>
    <p:sldId id="309" r:id="rId30"/>
    <p:sldId id="292" r:id="rId31"/>
    <p:sldId id="288" r:id="rId32"/>
    <p:sldId id="293" r:id="rId33"/>
    <p:sldId id="265" r:id="rId34"/>
    <p:sldId id="266" r:id="rId3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86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6381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2005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56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5601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9566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9739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338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9664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374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59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475DA-FE9E-45A1-9A6B-EE7992965AD5}" type="datetimeFigureOut">
              <a:rPr lang="de-DE" smtClean="0"/>
              <a:t>26.04.2021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C4169-AFE1-4A4F-9452-C1CD7D8CEC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618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nsivregister.de/#/aktuelle-lage/zeitreihen" TargetMode="External"/><Relationship Id="rId7" Type="http://schemas.openxmlformats.org/officeDocument/2006/relationships/hyperlink" Target="https://www.rki.de/DE/Content/InfAZ/N/Neuartiges_Coronavirus/Daten/Klinische_Aspekte.html;jsessionid=46F393662CF7867BF41ECCFAE005A9CB.internet091?nn=2386228" TargetMode="External"/><Relationship Id="rId2" Type="http://schemas.openxmlformats.org/officeDocument/2006/relationships/hyperlink" Target="https://www.rki.de/DE/Content/InfAZ/N/Neuartiges_Coronavirus/DESH/Berichte-VOC-tab.html;jsessionid=4051AA8FEFBDB6C91BB5052052DEA005.internet08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vid19.who.int/" TargetMode="External"/><Relationship Id="rId5" Type="http://schemas.openxmlformats.org/officeDocument/2006/relationships/hyperlink" Target="https://www.rki.de/DE/Content/InfAZ/N/Neuartiges_Coronavirus/Daten/Impfquotenmonitoring.html" TargetMode="External"/><Relationship Id="rId4" Type="http://schemas.openxmlformats.org/officeDocument/2006/relationships/hyperlink" Target="https://www.rki.de/DE/Content/InfAZ/N/Neuartiges_Coronavirus/Testzahl.html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336704"/>
          </a:xfrm>
        </p:spPr>
        <p:txBody>
          <a:bodyPr>
            <a:noAutofit/>
          </a:bodyPr>
          <a:lstStyle/>
          <a:p>
            <a:r>
              <a:rPr lang="de-DE" sz="6600" b="1" dirty="0" smtClean="0"/>
              <a:t>Corona-Update</a:t>
            </a:r>
            <a:r>
              <a:rPr lang="de-DE" sz="6600" b="1" dirty="0" smtClean="0"/>
              <a:t/>
            </a:r>
            <a:br>
              <a:rPr lang="de-DE" sz="6600" b="1" dirty="0" smtClean="0"/>
            </a:br>
            <a:r>
              <a:rPr lang="de-DE" i="1" dirty="0" smtClean="0"/>
              <a:t>27.04.2021 PW</a:t>
            </a:r>
            <a:endParaRPr lang="de-DE" sz="4800" i="1" dirty="0"/>
          </a:p>
        </p:txBody>
      </p:sp>
    </p:spTree>
    <p:extLst>
      <p:ext uri="{BB962C8B-B14F-4D97-AF65-F5344CB8AC3E}">
        <p14:creationId xmlns:p14="http://schemas.microsoft.com/office/powerpoint/2010/main" val="374868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Todesfälle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248954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496819"/>
            <a:ext cx="9000000" cy="5864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20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err="1" smtClean="0"/>
              <a:t>Positivenquote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276959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599595"/>
            <a:ext cx="9000000" cy="5658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20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Impfungen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6000" dirty="0" smtClean="0"/>
              <a:t>(Hausärzte)</a:t>
            </a:r>
            <a:endParaRPr lang="de-DE" sz="4800" dirty="0"/>
          </a:p>
        </p:txBody>
      </p:sp>
    </p:spTree>
    <p:extLst>
      <p:ext uri="{BB962C8B-B14F-4D97-AF65-F5344CB8AC3E}">
        <p14:creationId xmlns:p14="http://schemas.microsoft.com/office/powerpoint/2010/main" val="225081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518496"/>
            <a:ext cx="9000000" cy="5821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345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6192688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Schnelltests</a:t>
            </a:r>
            <a:br>
              <a:rPr lang="de-DE" sz="6000" b="1" dirty="0" smtClean="0"/>
            </a:br>
            <a:r>
              <a:rPr lang="de-DE" sz="4000" dirty="0" smtClean="0"/>
              <a:t>Erkennungsrate positive Fälle = </a:t>
            </a:r>
            <a:r>
              <a:rPr lang="de-DE" sz="4000" b="1" dirty="0" smtClean="0"/>
              <a:t>80 %</a:t>
            </a:r>
            <a:r>
              <a:rPr lang="de-DE" sz="4000" dirty="0" smtClean="0"/>
              <a:t> </a:t>
            </a:r>
            <a:br>
              <a:rPr lang="de-DE" sz="4000" dirty="0" smtClean="0"/>
            </a:br>
            <a:r>
              <a:rPr lang="de-DE" sz="4000" dirty="0" smtClean="0"/>
              <a:t>Erkennungsrate negative Fälle = </a:t>
            </a:r>
            <a:r>
              <a:rPr lang="de-DE" sz="4000" b="1" dirty="0" smtClean="0"/>
              <a:t>98%</a:t>
            </a:r>
            <a:endParaRPr lang="de-DE" sz="1400" b="1" dirty="0"/>
          </a:p>
        </p:txBody>
      </p:sp>
    </p:spTree>
    <p:extLst>
      <p:ext uri="{BB962C8B-B14F-4D97-AF65-F5344CB8AC3E}">
        <p14:creationId xmlns:p14="http://schemas.microsoft.com/office/powerpoint/2010/main" val="410748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612068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Teststrategie A:</a:t>
            </a:r>
            <a:br>
              <a:rPr lang="de-DE" sz="6000" b="1" dirty="0" smtClean="0"/>
            </a:br>
            <a:r>
              <a:rPr lang="de-DE" sz="6000" dirty="0" smtClean="0"/>
              <a:t>wir testen Personen </a:t>
            </a:r>
            <a:r>
              <a:rPr lang="de-DE" sz="6000" b="1" u="sng" dirty="0" smtClean="0">
                <a:solidFill>
                  <a:srgbClr val="00B0F0"/>
                </a:solidFill>
              </a:rPr>
              <a:t>mit</a:t>
            </a:r>
            <a:r>
              <a:rPr lang="de-DE" sz="6000" dirty="0" smtClean="0">
                <a:solidFill>
                  <a:srgbClr val="00B0F0"/>
                </a:solidFill>
              </a:rPr>
              <a:t> </a:t>
            </a:r>
            <a:r>
              <a:rPr lang="de-DE" sz="6000" dirty="0" smtClean="0"/>
              <a:t>Symptomen</a:t>
            </a:r>
            <a:br>
              <a:rPr lang="de-DE" sz="6000" dirty="0" smtClean="0"/>
            </a:br>
            <a:r>
              <a:rPr lang="de-DE" sz="6000" dirty="0" smtClean="0"/>
              <a:t> </a:t>
            </a:r>
            <a:br>
              <a:rPr lang="de-DE" sz="6000" dirty="0" smtClean="0"/>
            </a:br>
            <a:r>
              <a:rPr lang="de-DE" sz="6000" i="1" dirty="0" smtClean="0"/>
              <a:t>(~Strategie des Bundes </a:t>
            </a:r>
            <a:br>
              <a:rPr lang="de-DE" sz="6000" i="1" dirty="0" smtClean="0"/>
            </a:br>
            <a:r>
              <a:rPr lang="de-DE" sz="6000" i="1" dirty="0" smtClean="0"/>
              <a:t>PCR ca. 12% sind positiv)</a:t>
            </a:r>
            <a:endParaRPr lang="de-DE" sz="2400" i="1" dirty="0"/>
          </a:p>
        </p:txBody>
      </p:sp>
    </p:spTree>
    <p:extLst>
      <p:ext uri="{BB962C8B-B14F-4D97-AF65-F5344CB8AC3E}">
        <p14:creationId xmlns:p14="http://schemas.microsoft.com/office/powerpoint/2010/main" val="46714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78689"/>
            <a:ext cx="9000000" cy="61006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031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6192688"/>
          </a:xfrm>
        </p:spPr>
        <p:txBody>
          <a:bodyPr>
            <a:normAutofit fontScale="90000"/>
          </a:bodyPr>
          <a:lstStyle/>
          <a:p>
            <a:r>
              <a:rPr lang="de-DE" sz="6000" b="1" u="sng" dirty="0" smtClean="0"/>
              <a:t>Ergebnis</a:t>
            </a:r>
            <a:r>
              <a:rPr lang="de-DE" sz="6000" b="1" dirty="0" smtClean="0"/>
              <a:t>: </a:t>
            </a:r>
            <a:br>
              <a:rPr lang="de-DE" sz="6000" b="1" dirty="0" smtClean="0"/>
            </a:br>
            <a:r>
              <a:rPr lang="de-DE" sz="6000" b="1" i="1" dirty="0" smtClean="0"/>
              <a:t>„</a:t>
            </a:r>
            <a:r>
              <a:rPr lang="de-DE" sz="6000" i="1" dirty="0" smtClean="0"/>
              <a:t>ich habe ein positives Testergebnis: wie wahrscheinlich bin ich infiziert?“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6000" b="1" dirty="0" smtClean="0"/>
              <a:t>Wahrscheinlichkeit = </a:t>
            </a:r>
            <a:r>
              <a:rPr lang="de-DE" sz="4900" dirty="0" smtClean="0"/>
              <a:t>993/(993+175) = </a:t>
            </a:r>
            <a:br>
              <a:rPr lang="de-DE" sz="4900" dirty="0" smtClean="0"/>
            </a:br>
            <a:r>
              <a:rPr lang="de-DE" sz="6000" b="1" dirty="0" smtClean="0"/>
              <a:t>ca. 85%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93460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6336704"/>
          </a:xfrm>
        </p:spPr>
        <p:txBody>
          <a:bodyPr>
            <a:noAutofit/>
          </a:bodyPr>
          <a:lstStyle/>
          <a:p>
            <a:r>
              <a:rPr lang="de-DE" sz="6600" b="1" dirty="0" smtClean="0"/>
              <a:t>oder warum Schnelltests nur 38% Sicherheit geben?</a:t>
            </a:r>
            <a:endParaRPr lang="de-DE" sz="4800" i="1" dirty="0"/>
          </a:p>
        </p:txBody>
      </p:sp>
    </p:spTree>
    <p:extLst>
      <p:ext uri="{BB962C8B-B14F-4D97-AF65-F5344CB8AC3E}">
        <p14:creationId xmlns:p14="http://schemas.microsoft.com/office/powerpoint/2010/main" val="104935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6192688"/>
          </a:xfrm>
        </p:spPr>
        <p:txBody>
          <a:bodyPr>
            <a:normAutofit fontScale="90000"/>
          </a:bodyPr>
          <a:lstStyle/>
          <a:p>
            <a:r>
              <a:rPr lang="de-DE" sz="6000" b="1" u="sng" dirty="0" smtClean="0"/>
              <a:t>Ergebnis</a:t>
            </a:r>
            <a:r>
              <a:rPr lang="de-DE" sz="6000" b="1" dirty="0" smtClean="0"/>
              <a:t>: </a:t>
            </a:r>
            <a:br>
              <a:rPr lang="de-DE" sz="6000" b="1" dirty="0" smtClean="0"/>
            </a:br>
            <a:r>
              <a:rPr lang="de-DE" sz="6000" b="1" i="1" dirty="0" smtClean="0"/>
              <a:t>„</a:t>
            </a:r>
            <a:r>
              <a:rPr lang="de-DE" sz="6000" i="1" dirty="0" smtClean="0"/>
              <a:t>ich habe ein negatives Testergebnis: wie wahrscheinlich bin ich doch infiziert?“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6000" b="1" dirty="0" smtClean="0"/>
              <a:t>Wahrscheinlichkeit = </a:t>
            </a:r>
            <a:br>
              <a:rPr lang="de-DE" sz="6000" b="1" dirty="0" smtClean="0"/>
            </a:br>
            <a:r>
              <a:rPr lang="de-DE" sz="4900" i="1" dirty="0" smtClean="0"/>
              <a:t>(1 - 8.584/(248+8584))= </a:t>
            </a:r>
            <a:r>
              <a:rPr lang="de-DE" sz="6000" b="1" dirty="0" smtClean="0"/>
              <a:t/>
            </a:r>
            <a:br>
              <a:rPr lang="de-DE" sz="6000" b="1" dirty="0" smtClean="0"/>
            </a:br>
            <a:r>
              <a:rPr lang="de-DE" sz="6000" b="1" dirty="0" smtClean="0"/>
              <a:t>ca. 2,8 %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168917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Teststrategie B:</a:t>
            </a:r>
            <a:br>
              <a:rPr lang="de-DE" sz="6000" b="1" dirty="0" smtClean="0"/>
            </a:br>
            <a:r>
              <a:rPr lang="de-DE" sz="6000" dirty="0" smtClean="0"/>
              <a:t>wir testen </a:t>
            </a:r>
            <a:r>
              <a:rPr lang="de-DE" sz="6000" b="1" u="sng" dirty="0" smtClean="0">
                <a:solidFill>
                  <a:srgbClr val="00B0F0"/>
                </a:solidFill>
              </a:rPr>
              <a:t>zufällig</a:t>
            </a:r>
            <a:r>
              <a:rPr lang="de-DE" sz="6000" dirty="0" smtClean="0"/>
              <a:t>, egal ob Symptome oder nicht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88898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5832648"/>
          </a:xfrm>
        </p:spPr>
        <p:txBody>
          <a:bodyPr>
            <a:normAutofit fontScale="90000"/>
          </a:bodyPr>
          <a:lstStyle/>
          <a:p>
            <a:r>
              <a:rPr lang="de-DE" sz="6000" b="1" dirty="0" smtClean="0"/>
              <a:t>Wie viele Infizierte haben wir tatsächlich?</a:t>
            </a:r>
            <a:br>
              <a:rPr lang="de-DE" sz="6000" b="1" dirty="0" smtClean="0"/>
            </a:br>
            <a:r>
              <a:rPr lang="de-DE" sz="6000" dirty="0" smtClean="0"/>
              <a:t>ca. 307.000 aktive Fälle</a:t>
            </a:r>
            <a:br>
              <a:rPr lang="de-DE" sz="6000" dirty="0" smtClean="0"/>
            </a:br>
            <a:r>
              <a:rPr lang="de-DE" sz="4900" i="1" dirty="0" smtClean="0"/>
              <a:t>Dunkelziffer ca. Faktor 4 (Schätzung Charité)</a:t>
            </a:r>
            <a:r>
              <a:rPr lang="de-DE" sz="5300" i="1" dirty="0" smtClean="0"/>
              <a:t/>
            </a:r>
            <a:br>
              <a:rPr lang="de-DE" sz="5300" i="1" dirty="0" smtClean="0"/>
            </a:br>
            <a:r>
              <a:rPr lang="de-DE" sz="6000" dirty="0" smtClean="0"/>
              <a:t>=&gt; 1,2 Millionen</a:t>
            </a:r>
            <a:br>
              <a:rPr lang="de-DE" sz="6000" dirty="0" smtClean="0"/>
            </a:br>
            <a:r>
              <a:rPr lang="de-DE" sz="6000" b="1" dirty="0" smtClean="0"/>
              <a:t>ca. 1,5%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270374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69238"/>
            <a:ext cx="9000000" cy="6119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208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6192688"/>
          </a:xfrm>
        </p:spPr>
        <p:txBody>
          <a:bodyPr>
            <a:normAutofit fontScale="90000"/>
          </a:bodyPr>
          <a:lstStyle/>
          <a:p>
            <a:r>
              <a:rPr lang="de-DE" sz="6000" b="1" u="sng" dirty="0" smtClean="0"/>
              <a:t>Ergebnis</a:t>
            </a:r>
            <a:r>
              <a:rPr lang="de-DE" sz="6000" b="1" dirty="0" smtClean="0"/>
              <a:t>: </a:t>
            </a:r>
            <a:br>
              <a:rPr lang="de-DE" sz="6000" b="1" dirty="0" smtClean="0"/>
            </a:br>
            <a:r>
              <a:rPr lang="de-DE" sz="6000" b="1" i="1" dirty="0" smtClean="0"/>
              <a:t>„</a:t>
            </a:r>
            <a:r>
              <a:rPr lang="de-DE" sz="6000" i="1" dirty="0" smtClean="0"/>
              <a:t>ich habe ein positives Testergebnis: wie wahrscheinlich bin ich infiziert?“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6000" b="1" dirty="0" smtClean="0"/>
              <a:t>Wahrscheinlichkeit = </a:t>
            </a:r>
            <a:r>
              <a:rPr lang="de-DE" sz="4900" dirty="0" smtClean="0"/>
              <a:t>120/(120+197) = </a:t>
            </a:r>
            <a:br>
              <a:rPr lang="de-DE" sz="4900" dirty="0" smtClean="0"/>
            </a:br>
            <a:r>
              <a:rPr lang="de-DE" sz="6000" b="1" dirty="0" smtClean="0"/>
              <a:t>ca. 38%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395374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6336704"/>
          </a:xfrm>
        </p:spPr>
        <p:txBody>
          <a:bodyPr>
            <a:normAutofit fontScale="90000"/>
          </a:bodyPr>
          <a:lstStyle/>
          <a:p>
            <a:r>
              <a:rPr lang="de-DE" sz="6000" b="1" u="sng" dirty="0" smtClean="0"/>
              <a:t>Ergebnis</a:t>
            </a:r>
            <a:r>
              <a:rPr lang="de-DE" sz="6000" b="1" dirty="0" smtClean="0"/>
              <a:t>: </a:t>
            </a:r>
            <a:br>
              <a:rPr lang="de-DE" sz="6000" b="1" dirty="0" smtClean="0"/>
            </a:br>
            <a:r>
              <a:rPr lang="de-DE" sz="6000" b="1" i="1" dirty="0" smtClean="0"/>
              <a:t>„</a:t>
            </a:r>
            <a:r>
              <a:rPr lang="de-DE" sz="6000" i="1" dirty="0" smtClean="0"/>
              <a:t>ich habe ein </a:t>
            </a:r>
            <a:r>
              <a:rPr lang="de-DE" sz="6000" b="1" i="1" dirty="0" smtClean="0"/>
              <a:t>negatives</a:t>
            </a:r>
            <a:r>
              <a:rPr lang="de-DE" sz="6000" i="1" dirty="0" smtClean="0"/>
              <a:t> Testergebnis: wie wahrscheinlich bin ich </a:t>
            </a:r>
            <a:r>
              <a:rPr lang="de-DE" sz="6000" b="1" i="1" dirty="0" smtClean="0"/>
              <a:t>doch</a:t>
            </a:r>
            <a:r>
              <a:rPr lang="de-DE" sz="6000" i="1" dirty="0" smtClean="0"/>
              <a:t> infiziert?“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6000" b="1" dirty="0" smtClean="0"/>
              <a:t>Wahrscheinlichkeit = </a:t>
            </a:r>
            <a:br>
              <a:rPr lang="de-DE" sz="6000" b="1" dirty="0" smtClean="0"/>
            </a:br>
            <a:r>
              <a:rPr lang="de-DE" sz="4900" i="1" dirty="0" smtClean="0"/>
              <a:t>(1 - 9653/(30+9653))= </a:t>
            </a:r>
            <a:r>
              <a:rPr lang="de-DE" sz="6000" b="1" dirty="0" smtClean="0"/>
              <a:t/>
            </a:r>
            <a:br>
              <a:rPr lang="de-DE" sz="6000" b="1" dirty="0" smtClean="0"/>
            </a:br>
            <a:r>
              <a:rPr lang="de-DE" sz="6000" b="1" dirty="0" smtClean="0"/>
              <a:t>ca. 0,3 %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27474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6336704"/>
          </a:xfrm>
        </p:spPr>
        <p:txBody>
          <a:bodyPr>
            <a:normAutofit fontScale="90000"/>
          </a:bodyPr>
          <a:lstStyle/>
          <a:p>
            <a:r>
              <a:rPr lang="de-DE" sz="6000" b="1" u="sng" dirty="0" smtClean="0"/>
              <a:t>FAZIT</a:t>
            </a:r>
            <a:br>
              <a:rPr lang="de-DE" sz="6000" b="1" u="sng" dirty="0" smtClean="0"/>
            </a:br>
            <a:r>
              <a:rPr lang="de-DE" sz="6000" dirty="0" smtClean="0"/>
              <a:t>bei positiven Schnelltests erwarten wir in &lt;50% tatsächlich Corona-positiv</a:t>
            </a:r>
            <a:br>
              <a:rPr lang="de-DE" sz="6000" dirty="0" smtClean="0"/>
            </a:b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6000" dirty="0" smtClean="0"/>
              <a:t>negative Schnelltests sind sehr zuverlässig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076801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Datenquellen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RKI - Variants of Concern - B 1.1.7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DIVI - </a:t>
            </a:r>
            <a:r>
              <a:rPr lang="en-US" dirty="0" err="1" smtClean="0">
                <a:hlinkClick r:id="rId3"/>
              </a:rPr>
              <a:t>Intensivstationen</a:t>
            </a:r>
            <a:endParaRPr lang="en-US" dirty="0" smtClean="0"/>
          </a:p>
          <a:p>
            <a:r>
              <a:rPr lang="de-DE" dirty="0" smtClean="0">
                <a:hlinkClick r:id="rId4"/>
              </a:rPr>
              <a:t>RKI - Daten zu den Tests</a:t>
            </a:r>
            <a:endParaRPr lang="en-US" dirty="0" smtClean="0"/>
          </a:p>
          <a:p>
            <a:r>
              <a:rPr lang="de-DE" dirty="0" smtClean="0">
                <a:hlinkClick r:id="rId5"/>
              </a:rPr>
              <a:t>RKI - Daten zu den Impfungen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WHO – </a:t>
            </a:r>
            <a:r>
              <a:rPr lang="en-US" dirty="0" err="1" smtClean="0">
                <a:hlinkClick r:id="rId6"/>
              </a:rPr>
              <a:t>Fallzahlen</a:t>
            </a:r>
            <a:endParaRPr lang="en-US" dirty="0" smtClean="0"/>
          </a:p>
          <a:p>
            <a:r>
              <a:rPr lang="en-US" dirty="0" err="1" smtClean="0">
                <a:hlinkClick r:id="rId7"/>
              </a:rPr>
              <a:t>Klinische_Aspekte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115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0"/>
            <a:ext cx="9000000" cy="6866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77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52488"/>
            <a:ext cx="9000000" cy="6753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77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504" y="548680"/>
            <a:ext cx="8928992" cy="576064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Zusammenfassung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3600" dirty="0" smtClean="0"/>
              <a:t>- neue Fälle (</a:t>
            </a:r>
            <a:r>
              <a:rPr lang="de-DE" sz="3600" dirty="0" smtClean="0">
                <a:solidFill>
                  <a:srgbClr val="FF0000"/>
                </a:solidFill>
              </a:rPr>
              <a:t>negativ</a:t>
            </a:r>
            <a:r>
              <a:rPr lang="de-DE" sz="3600" dirty="0"/>
              <a:t>)</a:t>
            </a:r>
            <a:br>
              <a:rPr lang="de-DE" sz="3600" dirty="0"/>
            </a:br>
            <a:r>
              <a:rPr lang="de-DE" sz="3600" dirty="0"/>
              <a:t>- </a:t>
            </a:r>
            <a:r>
              <a:rPr lang="de-DE" sz="3600" dirty="0" smtClean="0"/>
              <a:t>Virusvarianten (B1.1.7)</a:t>
            </a:r>
            <a:r>
              <a:rPr lang="de-DE" sz="3600" dirty="0" smtClean="0"/>
              <a:t/>
            </a:r>
            <a:br>
              <a:rPr lang="de-DE" sz="3600" dirty="0" smtClean="0"/>
            </a:br>
            <a:r>
              <a:rPr lang="de-DE" sz="3600" dirty="0" smtClean="0"/>
              <a:t>- Intensivbelegung (</a:t>
            </a:r>
            <a:r>
              <a:rPr lang="de-DE" sz="3600" dirty="0">
                <a:solidFill>
                  <a:srgbClr val="FF0000"/>
                </a:solidFill>
              </a:rPr>
              <a:t>negativ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-Todesfälle (</a:t>
            </a:r>
            <a:r>
              <a:rPr lang="de-DE" sz="3600" dirty="0">
                <a:solidFill>
                  <a:srgbClr val="FF0000"/>
                </a:solidFill>
              </a:rPr>
              <a:t>negativ</a:t>
            </a:r>
            <a:r>
              <a:rPr lang="de-DE" sz="3600" dirty="0" smtClean="0"/>
              <a:t>)</a:t>
            </a:r>
            <a:br>
              <a:rPr lang="de-DE" sz="3600" dirty="0" smtClean="0"/>
            </a:br>
            <a:r>
              <a:rPr lang="de-DE" sz="3600" dirty="0" smtClean="0"/>
              <a:t>- Impfungen (</a:t>
            </a:r>
            <a:r>
              <a:rPr lang="de-DE" sz="3600" dirty="0" smtClean="0">
                <a:solidFill>
                  <a:srgbClr val="00B050"/>
                </a:solidFill>
              </a:rPr>
              <a:t>positiv</a:t>
            </a:r>
            <a:r>
              <a:rPr lang="de-DE" sz="3600" dirty="0" smtClean="0"/>
              <a:t>)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80299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585767"/>
            <a:ext cx="9000000" cy="5686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0400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739228"/>
            <a:ext cx="9000000" cy="5379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20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678726"/>
            <a:ext cx="9000000" cy="5500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035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615555"/>
            <a:ext cx="9000000" cy="5626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584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23875"/>
            <a:ext cx="9000000" cy="6810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930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dirty="0" smtClean="0"/>
              <a:t>Virusvarianten,</a:t>
            </a:r>
            <a:br>
              <a:rPr lang="de-DE" sz="6000" dirty="0" smtClean="0"/>
            </a:br>
            <a:r>
              <a:rPr lang="de-DE" sz="6000" dirty="0" smtClean="0"/>
              <a:t>neue Fälle pro Tag</a:t>
            </a:r>
            <a:endParaRPr lang="de-DE" sz="4800" dirty="0"/>
          </a:p>
        </p:txBody>
      </p:sp>
    </p:spTree>
    <p:extLst>
      <p:ext uri="{BB962C8B-B14F-4D97-AF65-F5344CB8AC3E}">
        <p14:creationId xmlns:p14="http://schemas.microsoft.com/office/powerpoint/2010/main" val="91491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527629"/>
            <a:ext cx="9000000" cy="5802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43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476090"/>
            <a:ext cx="9000000" cy="5905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087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528639"/>
            <a:ext cx="9000000" cy="5800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010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00808"/>
            <a:ext cx="8229600" cy="3600400"/>
          </a:xfrm>
        </p:spPr>
        <p:txBody>
          <a:bodyPr>
            <a:normAutofit/>
          </a:bodyPr>
          <a:lstStyle/>
          <a:p>
            <a:r>
              <a:rPr lang="de-DE" sz="6000" b="1" dirty="0" smtClean="0"/>
              <a:t>Intensivbelegungen</a:t>
            </a:r>
            <a:endParaRPr lang="de-DE" sz="4800" b="1" dirty="0"/>
          </a:p>
        </p:txBody>
      </p:sp>
    </p:spTree>
    <p:extLst>
      <p:ext uri="{BB962C8B-B14F-4D97-AF65-F5344CB8AC3E}">
        <p14:creationId xmlns:p14="http://schemas.microsoft.com/office/powerpoint/2010/main" val="3997634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355631"/>
            <a:ext cx="9000000" cy="6146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87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</Words>
  <Application>Microsoft Office PowerPoint</Application>
  <PresentationFormat>Bildschirmpräsentation (4:3)</PresentationFormat>
  <Paragraphs>24</Paragraphs>
  <Slides>34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5" baseType="lpstr">
      <vt:lpstr>Larissa</vt:lpstr>
      <vt:lpstr>Corona-Update 27.04.2021 PW</vt:lpstr>
      <vt:lpstr>oder warum Schnelltests nur 38% Sicherheit geben?</vt:lpstr>
      <vt:lpstr>Zusammenfassung - neue Fälle (negativ) - Virusvarianten (B1.1.7) - Intensivbelegung (negativ) -Todesfälle (negativ) - Impfungen (positiv)</vt:lpstr>
      <vt:lpstr>Virusvarianten, neue Fälle pro Tag</vt:lpstr>
      <vt:lpstr>PowerPoint-Präsentation</vt:lpstr>
      <vt:lpstr>PowerPoint-Präsentation</vt:lpstr>
      <vt:lpstr>PowerPoint-Präsentation</vt:lpstr>
      <vt:lpstr>Intensivbelegungen</vt:lpstr>
      <vt:lpstr>PowerPoint-Präsentation</vt:lpstr>
      <vt:lpstr>Todesfälle</vt:lpstr>
      <vt:lpstr>PowerPoint-Präsentation</vt:lpstr>
      <vt:lpstr>Positivenquote</vt:lpstr>
      <vt:lpstr>PowerPoint-Präsentation</vt:lpstr>
      <vt:lpstr>Impfungen (Hausärzte)</vt:lpstr>
      <vt:lpstr>PowerPoint-Präsentation</vt:lpstr>
      <vt:lpstr>Schnelltests Erkennungsrate positive Fälle = 80 %  Erkennungsrate negative Fälle = 98%</vt:lpstr>
      <vt:lpstr>Teststrategie A: wir testen Personen mit Symptomen   (~Strategie des Bundes  PCR ca. 12% sind positiv)</vt:lpstr>
      <vt:lpstr>PowerPoint-Präsentation</vt:lpstr>
      <vt:lpstr>Ergebnis:  „ich habe ein positives Testergebnis: wie wahrscheinlich bin ich infiziert?“ Wahrscheinlichkeit = 993/(993+175) =  ca. 85%</vt:lpstr>
      <vt:lpstr>Ergebnis:  „ich habe ein negatives Testergebnis: wie wahrscheinlich bin ich doch infiziert?“ Wahrscheinlichkeit =  (1 - 8.584/(248+8584))=  ca. 2,8 %</vt:lpstr>
      <vt:lpstr>Teststrategie B: wir testen zufällig, egal ob Symptome oder nicht</vt:lpstr>
      <vt:lpstr>Wie viele Infizierte haben wir tatsächlich? ca. 307.000 aktive Fälle Dunkelziffer ca. Faktor 4 (Schätzung Charité) =&gt; 1,2 Millionen ca. 1,5%</vt:lpstr>
      <vt:lpstr>PowerPoint-Präsentation</vt:lpstr>
      <vt:lpstr>Ergebnis:  „ich habe ein positives Testergebnis: wie wahrscheinlich bin ich infiziert?“ Wahrscheinlichkeit = 120/(120+197) =  ca. 38%</vt:lpstr>
      <vt:lpstr>Ergebnis:  „ich habe ein negatives Testergebnis: wie wahrscheinlich bin ich doch infiziert?“ Wahrscheinlichkeit =  (1 - 9653/(30+9653))=  ca. 0,3 %</vt:lpstr>
      <vt:lpstr>FAZIT bei positiven Schnelltests erwarten wir in &lt;50% tatsächlich Corona-positiv  negative Schnelltests sind sehr zuverlässig</vt:lpstr>
      <vt:lpstr>Datenquellen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p.waitz@gmx.de</dc:creator>
  <cp:lastModifiedBy>p.waitz@gmx.de</cp:lastModifiedBy>
  <cp:revision>75</cp:revision>
  <dcterms:created xsi:type="dcterms:W3CDTF">2021-02-21T15:04:31Z</dcterms:created>
  <dcterms:modified xsi:type="dcterms:W3CDTF">2021-04-26T23:48:29Z</dcterms:modified>
</cp:coreProperties>
</file>

<file path=docProps/thumbnail.jpeg>
</file>